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5" r:id="rId6"/>
    <p:sldId id="259" r:id="rId7"/>
    <p:sldId id="288" r:id="rId8"/>
    <p:sldId id="294" r:id="rId9"/>
    <p:sldId id="302" r:id="rId10"/>
    <p:sldId id="301" r:id="rId11"/>
    <p:sldId id="300" r:id="rId12"/>
    <p:sldId id="299" r:id="rId13"/>
    <p:sldId id="304" r:id="rId14"/>
    <p:sldId id="303" r:id="rId15"/>
    <p:sldId id="305" r:id="rId16"/>
    <p:sldId id="306" r:id="rId17"/>
    <p:sldId id="293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62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9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6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7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1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0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3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5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6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7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4B29C-9D1F-3D43-9B6D-1D140C974B20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2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strumenten.rie.nl/nl/@@login?came_from=https://instrumenten.rie.nl/nl/?language%3Dnl-N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egers@groenwelle.nl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wijs.nl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ken.wikiwijs.nl/?id=15&amp;arrangement=104143#!page-338615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NTVwkH1KKI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25492" y="3791645"/>
            <a:ext cx="353906" cy="307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6115" y="3814491"/>
            <a:ext cx="4006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Arial"/>
                <a:cs typeface="Arial"/>
              </a:rPr>
              <a:t>Plannen</a:t>
            </a:r>
            <a:r>
              <a:rPr lang="en-US" sz="1400" b="1" dirty="0" smtClean="0">
                <a:latin typeface="Arial"/>
                <a:cs typeface="Arial"/>
              </a:rPr>
              <a:t> </a:t>
            </a:r>
            <a:r>
              <a:rPr lang="en-US" sz="1400" b="1" dirty="0" err="1" smtClean="0">
                <a:latin typeface="Arial"/>
                <a:cs typeface="Arial"/>
              </a:rPr>
              <a:t>en</a:t>
            </a:r>
            <a:r>
              <a:rPr lang="en-US" sz="1400" b="1" dirty="0" smtClean="0">
                <a:latin typeface="Arial"/>
                <a:cs typeface="Arial"/>
              </a:rPr>
              <a:t> </a:t>
            </a:r>
            <a:r>
              <a:rPr lang="en-US" sz="1400" b="1" dirty="0" err="1" smtClean="0">
                <a:latin typeface="Arial"/>
                <a:cs typeface="Arial"/>
              </a:rPr>
              <a:t>optimaliseren</a:t>
            </a:r>
            <a:endParaRPr lang="en-US" sz="1400" b="1" dirty="0">
              <a:latin typeface="Arial"/>
              <a:cs typeface="Arial"/>
            </a:endParaRPr>
          </a:p>
        </p:txBody>
      </p:sp>
      <p:pic>
        <p:nvPicPr>
          <p:cNvPr id="7" name="Picture 6" descr="GroeneWelle_corporate_CMYK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75" y="678550"/>
            <a:ext cx="7095613" cy="258908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242" y="3769907"/>
            <a:ext cx="2628900" cy="17430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774" y="4166787"/>
            <a:ext cx="15240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Bedrijf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innoveren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029522" y="1427356"/>
            <a:ext cx="48284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r>
              <a:rPr lang="nl-NL" dirty="0" smtClean="0"/>
              <a:t>Opdracht 2: kies 1 belangrijk verbeter punt</a:t>
            </a:r>
          </a:p>
          <a:p>
            <a:endParaRPr lang="nl-NL" dirty="0"/>
          </a:p>
          <a:p>
            <a:r>
              <a:rPr lang="nl-NL" dirty="0" smtClean="0"/>
              <a:t>3 vragen:</a:t>
            </a:r>
          </a:p>
          <a:p>
            <a:endParaRPr lang="nl-NL" dirty="0" smtClean="0"/>
          </a:p>
          <a:p>
            <a:r>
              <a:rPr lang="nl-NL" dirty="0" smtClean="0"/>
              <a:t>-    Motiveer waarom je dit verbeterpunt kiest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Is dit punt in €’s uit te leggen?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Hoe?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73335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Bedrijf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innoveren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029522" y="1427356"/>
            <a:ext cx="48284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r>
              <a:rPr lang="nl-NL" dirty="0" smtClean="0"/>
              <a:t>Opdracht 2: kies 1 belangrijk verbeter punt</a:t>
            </a:r>
          </a:p>
          <a:p>
            <a:endParaRPr lang="nl-NL" dirty="0" smtClean="0"/>
          </a:p>
          <a:p>
            <a:r>
              <a:rPr lang="nl-NL" dirty="0" smtClean="0"/>
              <a:t>-    Motiveer waarom je dit verbeterpunt kiest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Zoek uit en reken uit wat nu de kosten zijn van het verbeterpunt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Zoek uit wat de kosten van de verbetering zijn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Zoek uit wat de goedkoopste oplossingen zijn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Vraag offertes aan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Reken uit wat de baten zijn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Zoek uit de terugverdien tijd.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Vraag aan de praktijkopleider of hij/zij deze verbetering wilt toepassen. </a:t>
            </a:r>
            <a:r>
              <a:rPr lang="nl-NL" smtClean="0"/>
              <a:t>Waarom wel/niet</a:t>
            </a:r>
            <a:endParaRPr lang="nl-NL" dirty="0" smtClean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301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Voorbereiden</a:t>
            </a:r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volgende</a:t>
            </a:r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leeractiviteit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111512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4" y="1325273"/>
            <a:ext cx="2964292" cy="210932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2163337" y="3958683"/>
            <a:ext cx="4995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u="sng" dirty="0" smtClean="0"/>
              <a:t>RI&amp;E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Op bedrijf?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Proefversie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5 risicovolle situaties beschrijven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220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Proefversie</a:t>
            </a:r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 RI&amp;E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19" y="1741587"/>
            <a:ext cx="5121629" cy="1815259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572322" y="3983504"/>
            <a:ext cx="5542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nl-NL" u="sng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https://instrumenten.rie.nl/nl/@@login?came_from=https%3A%2F%2Finstrumenten.rie.nl%2Fnl%2F%3Flanguage%3Dnl-NL</a:t>
            </a:r>
            <a:endParaRPr lang="nl-N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94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Vragen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  <a:hlinkClick r:id="rId3"/>
              </a:rPr>
              <a:t>segers@groenewelle.nl</a:t>
            </a:r>
            <a:endParaRPr kumimoji="0" lang="nl-NL" altLang="nl-NL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20" y="729587"/>
            <a:ext cx="17335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baseline="0" dirty="0" smtClean="0">
                <a:latin typeface="Arial"/>
                <a:cs typeface="Arial"/>
              </a:rPr>
              <a:t> </a:t>
            </a:r>
            <a:r>
              <a:rPr lang="en-US" sz="4400" b="1" dirty="0" smtClean="0">
                <a:latin typeface="Arial"/>
                <a:cs typeface="Arial"/>
              </a:rPr>
              <a:t>Stage</a:t>
            </a: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 smtClean="0">
              <a:cs typeface="Arial"/>
            </a:endParaRPr>
          </a:p>
          <a:p>
            <a:endParaRPr lang="en-US" sz="1400" b="0" i="0" dirty="0"/>
          </a:p>
        </p:txBody>
      </p:sp>
      <p:sp>
        <p:nvSpPr>
          <p:cNvPr id="2" name="Rechthoek 1"/>
          <p:cNvSpPr/>
          <p:nvPr/>
        </p:nvSpPr>
        <p:spPr>
          <a:xfrm>
            <a:off x="2286000" y="213633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altLang="nl-NL" sz="2800" dirty="0" smtClean="0"/>
              <a:t>BPV en BPV</a:t>
            </a:r>
            <a:endParaRPr lang="nl-NL" alt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65" y="2736081"/>
            <a:ext cx="2782153" cy="27821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36081"/>
            <a:ext cx="4491318" cy="28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2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Welkom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247" y="306320"/>
            <a:ext cx="36671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44" y="470387"/>
            <a:ext cx="750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Wat </a:t>
            </a:r>
            <a:r>
              <a:rPr lang="en-US" sz="4400" b="1" dirty="0" err="1" smtClean="0">
                <a:latin typeface="Arial"/>
                <a:cs typeface="Arial"/>
              </a:rPr>
              <a:t>gaan</a:t>
            </a:r>
            <a:r>
              <a:rPr lang="en-US" sz="4400" b="1" dirty="0" smtClean="0">
                <a:latin typeface="Arial"/>
                <a:cs typeface="Arial"/>
              </a:rPr>
              <a:t> we </a:t>
            </a:r>
            <a:r>
              <a:rPr lang="en-US" sz="4400" b="1" dirty="0" err="1" smtClean="0">
                <a:latin typeface="Arial"/>
                <a:cs typeface="Arial"/>
              </a:rPr>
              <a:t>doen</a:t>
            </a:r>
            <a:r>
              <a:rPr lang="en-US" sz="4400" b="1" dirty="0" smtClean="0">
                <a:latin typeface="Arial"/>
                <a:cs typeface="Arial"/>
              </a:rPr>
              <a:t>?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737" y="2065598"/>
            <a:ext cx="72259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13.30-13.45: 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van de dag/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instructie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13.45-14.00: 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bespreking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innoveren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14.00-16.00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werken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+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verslag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	(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verslag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bedrijf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bedrijf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adviseren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moet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				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ingeleverd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16.00-16.30: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terugblik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afspraken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8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Het arrangement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46050" y="1650380"/>
            <a:ext cx="8006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3"/>
              </a:rPr>
              <a:t>www.wikiwijs.nl</a:t>
            </a:r>
            <a:endParaRPr lang="nl-NL" dirty="0" smtClean="0"/>
          </a:p>
          <a:p>
            <a:r>
              <a:rPr lang="nl-NL" dirty="0" smtClean="0"/>
              <a:t>Zoeken: verzamelarrangement</a:t>
            </a:r>
          </a:p>
          <a:p>
            <a:r>
              <a:rPr lang="nl-NL" dirty="0" smtClean="0"/>
              <a:t>Aanklikken: plannen en optimaliseren</a:t>
            </a:r>
          </a:p>
          <a:p>
            <a:r>
              <a:rPr lang="nl-NL" dirty="0" smtClean="0"/>
              <a:t>- Onderdeel : innoveren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446050" y="3077737"/>
            <a:ext cx="739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4"/>
              </a:rPr>
              <a:t>https://maken.wikiwijs.nl/?id=15&amp;arrangement=104143#!</a:t>
            </a:r>
            <a:r>
              <a:rPr lang="nl-NL" dirty="0" smtClean="0">
                <a:hlinkClick r:id="rId4"/>
              </a:rPr>
              <a:t>page-3386150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36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Nog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ter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herrinnering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: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3999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561171" y="1806498"/>
            <a:ext cx="62558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u="sng" dirty="0" smtClean="0"/>
              <a:t>Verslag bedrijf in beeld: </a:t>
            </a:r>
            <a:r>
              <a:rPr lang="nl-NL" dirty="0" smtClean="0"/>
              <a:t>Inhoudsopgave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Voorwoord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Beschrijving bedrijf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Tabel werkzaamheden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Grafiek arbeidsfilm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Nawoord ( wat is </a:t>
            </a:r>
            <a:r>
              <a:rPr lang="nl-NL" dirty="0"/>
              <a:t>j</a:t>
            </a:r>
            <a:r>
              <a:rPr lang="nl-NL" dirty="0" smtClean="0"/>
              <a:t>ouw conclusie bij het zien van de arbeidsfilm?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561171" y="3989943"/>
            <a:ext cx="5698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u="sng" dirty="0" smtClean="0"/>
              <a:t>Verslag bedrijf adviseren: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10 knelpunten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10 oplossingen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129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Bedrijf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innoveren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029522" y="1427356"/>
            <a:ext cx="4828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Opdracht 1: eigen leerdoelen: </a:t>
            </a:r>
            <a:r>
              <a:rPr lang="nl-NL" b="1" u="sng" dirty="0" smtClean="0"/>
              <a:t>Kies er 3!</a:t>
            </a:r>
          </a:p>
          <a:p>
            <a:endParaRPr lang="nl-NL" b="1" u="sng" dirty="0" smtClean="0"/>
          </a:p>
          <a:p>
            <a:r>
              <a:rPr lang="nl-NL" b="1" u="sng" dirty="0" smtClean="0"/>
              <a:t>Leerdoelen moeten passen bij het verbeterpunt!</a:t>
            </a:r>
          </a:p>
          <a:p>
            <a:endParaRPr lang="nl-NL" dirty="0"/>
          </a:p>
          <a:p>
            <a:r>
              <a:rPr lang="nl-NL" dirty="0" smtClean="0"/>
              <a:t>Opdracht 2: kies 1 belangrijk verbeter punt</a:t>
            </a:r>
          </a:p>
          <a:p>
            <a:r>
              <a:rPr lang="nl-NL" dirty="0" smtClean="0"/>
              <a:t>- (verlieskosten)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638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Bedrijf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innoveren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029522" y="1427356"/>
            <a:ext cx="4828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Opdracht 1: eigen leerdoelen: </a:t>
            </a:r>
            <a:r>
              <a:rPr lang="nl-NL" b="1" u="sng" dirty="0" smtClean="0"/>
              <a:t>Kies er 3!</a:t>
            </a:r>
          </a:p>
          <a:p>
            <a:endParaRPr lang="nl-NL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819379"/>
              </p:ext>
            </p:extLst>
          </p:nvPr>
        </p:nvGraphicFramePr>
        <p:xfrm>
          <a:off x="1650379" y="2225808"/>
          <a:ext cx="5969619" cy="2019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9873">
                  <a:extLst>
                    <a:ext uri="{9D8B030D-6E8A-4147-A177-3AD203B41FA5}">
                      <a16:colId xmlns:a16="http://schemas.microsoft.com/office/drawing/2014/main" val="3970688068"/>
                    </a:ext>
                  </a:extLst>
                </a:gridCol>
                <a:gridCol w="1989873">
                  <a:extLst>
                    <a:ext uri="{9D8B030D-6E8A-4147-A177-3AD203B41FA5}">
                      <a16:colId xmlns:a16="http://schemas.microsoft.com/office/drawing/2014/main" val="4182636883"/>
                    </a:ext>
                  </a:extLst>
                </a:gridCol>
                <a:gridCol w="1989873">
                  <a:extLst>
                    <a:ext uri="{9D8B030D-6E8A-4147-A177-3AD203B41FA5}">
                      <a16:colId xmlns:a16="http://schemas.microsoft.com/office/drawing/2014/main" val="4051879226"/>
                    </a:ext>
                  </a:extLst>
                </a:gridCol>
              </a:tblGrid>
              <a:tr h="504975">
                <a:tc>
                  <a:txBody>
                    <a:bodyPr/>
                    <a:lstStyle/>
                    <a:p>
                      <a:r>
                        <a:rPr lang="nl-NL" dirty="0" smtClean="0"/>
                        <a:t>Eigen leerdoel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waarom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Hoe leren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164500"/>
                  </a:ext>
                </a:extLst>
              </a:tr>
              <a:tr h="504975">
                <a:tc>
                  <a:txBody>
                    <a:bodyPr/>
                    <a:lstStyle/>
                    <a:p>
                      <a:r>
                        <a:rPr lang="nl-NL" dirty="0" smtClean="0"/>
                        <a:t>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421389"/>
                  </a:ext>
                </a:extLst>
              </a:tr>
              <a:tr h="504975">
                <a:tc>
                  <a:txBody>
                    <a:bodyPr/>
                    <a:lstStyle/>
                    <a:p>
                      <a:r>
                        <a:rPr lang="nl-NL" dirty="0" smtClean="0"/>
                        <a:t>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495580"/>
                  </a:ext>
                </a:extLst>
              </a:tr>
              <a:tr h="504975">
                <a:tc>
                  <a:txBody>
                    <a:bodyPr/>
                    <a:lstStyle/>
                    <a:p>
                      <a:r>
                        <a:rPr lang="nl-NL" dirty="0" smtClean="0"/>
                        <a:t>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695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74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Eigen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leerdoelen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267217"/>
              </p:ext>
            </p:extLst>
          </p:nvPr>
        </p:nvGraphicFramePr>
        <p:xfrm>
          <a:off x="0" y="1191816"/>
          <a:ext cx="9143999" cy="56661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5341">
                  <a:extLst>
                    <a:ext uri="{9D8B030D-6E8A-4147-A177-3AD203B41FA5}">
                      <a16:colId xmlns:a16="http://schemas.microsoft.com/office/drawing/2014/main" val="1343198250"/>
                    </a:ext>
                  </a:extLst>
                </a:gridCol>
                <a:gridCol w="4371186">
                  <a:extLst>
                    <a:ext uri="{9D8B030D-6E8A-4147-A177-3AD203B41FA5}">
                      <a16:colId xmlns:a16="http://schemas.microsoft.com/office/drawing/2014/main" val="3222857186"/>
                    </a:ext>
                  </a:extLst>
                </a:gridCol>
                <a:gridCol w="2017472">
                  <a:extLst>
                    <a:ext uri="{9D8B030D-6E8A-4147-A177-3AD203B41FA5}">
                      <a16:colId xmlns:a16="http://schemas.microsoft.com/office/drawing/2014/main" val="3403601981"/>
                    </a:ext>
                  </a:extLst>
                </a:gridCol>
              </a:tblGrid>
              <a:tr h="158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Competenties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 kern="0">
                          <a:effectLst/>
                        </a:rPr>
                        <a:t>componenten</a:t>
                      </a:r>
                      <a:endParaRPr lang="nl-NL" sz="700" b="1" ker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Ga ik aan werken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extLst>
                  <a:ext uri="{0D108BD9-81ED-4DB2-BD59-A6C34878D82A}">
                    <a16:rowId xmlns:a16="http://schemas.microsoft.com/office/drawing/2014/main" val="2500910895"/>
                  </a:ext>
                </a:extLst>
              </a:tr>
              <a:tr h="516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Samenwerken en overleggen</a:t>
                      </a:r>
                      <a:endParaRPr lang="nl-NL" sz="700" b="1" i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Afstemmen</a:t>
                      </a:r>
                      <a:endParaRPr lang="nl-NL" sz="9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Proactief informeren</a:t>
                      </a:r>
                      <a:endParaRPr lang="nl-NL" sz="9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Anderen raadplegen en betrekken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extLst>
                  <a:ext uri="{0D108BD9-81ED-4DB2-BD59-A6C34878D82A}">
                    <a16:rowId xmlns:a16="http://schemas.microsoft.com/office/drawing/2014/main" val="1568411357"/>
                  </a:ext>
                </a:extLst>
              </a:tr>
              <a:tr h="344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</a:rPr>
                        <a:t>Formuleren en rapporteren</a:t>
                      </a:r>
                      <a:endParaRPr lang="nl-NL" sz="700" b="1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Nauwkeurig en volledig rapporteren</a:t>
                      </a:r>
                      <a:endParaRPr lang="nl-NL" sz="9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Vlot en bondig formuleren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extLst>
                  <a:ext uri="{0D108BD9-81ED-4DB2-BD59-A6C34878D82A}">
                    <a16:rowId xmlns:a16="http://schemas.microsoft.com/office/drawing/2014/main" val="595170131"/>
                  </a:ext>
                </a:extLst>
              </a:tr>
              <a:tr h="516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analyseren</a:t>
                      </a:r>
                      <a:endParaRPr lang="nl-NL" sz="700" b="1" i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Informatie genereren uit gegevens</a:t>
                      </a:r>
                      <a:endParaRPr lang="nl-NL" sz="9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Conclusies trekken</a:t>
                      </a:r>
                      <a:endParaRPr lang="nl-NL" sz="9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Verbanden leggen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extLst>
                  <a:ext uri="{0D108BD9-81ED-4DB2-BD59-A6C34878D82A}">
                    <a16:rowId xmlns:a16="http://schemas.microsoft.com/office/drawing/2014/main" val="142867724"/>
                  </a:ext>
                </a:extLst>
              </a:tr>
              <a:tr h="344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Plannen en organiseren</a:t>
                      </a:r>
                      <a:endParaRPr lang="nl-NL" sz="700" b="1" i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Activiteiten plannen </a:t>
                      </a:r>
                      <a:endParaRPr lang="nl-NL" sz="9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Mensen en middelen organiseren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extLst>
                  <a:ext uri="{0D108BD9-81ED-4DB2-BD59-A6C34878D82A}">
                    <a16:rowId xmlns:a16="http://schemas.microsoft.com/office/drawing/2014/main" val="674920215"/>
                  </a:ext>
                </a:extLst>
              </a:tr>
              <a:tr h="344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Beslissen en activiteiten initiëren</a:t>
                      </a:r>
                      <a:endParaRPr lang="nl-NL" sz="700" b="1" i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Beslissingen nemen</a:t>
                      </a:r>
                      <a:endParaRPr lang="nl-NL" sz="9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Afgewogen risico’s nemen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extLst>
                  <a:ext uri="{0D108BD9-81ED-4DB2-BD59-A6C34878D82A}">
                    <a16:rowId xmlns:a16="http://schemas.microsoft.com/office/drawing/2014/main" val="768526216"/>
                  </a:ext>
                </a:extLst>
              </a:tr>
              <a:tr h="34424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Vakdeskundigheid toepassen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Vakspecifieke mentale vermogens aanwenden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extLst>
                  <a:ext uri="{0D108BD9-81ED-4DB2-BD59-A6C34878D82A}">
                    <a16:rowId xmlns:a16="http://schemas.microsoft.com/office/drawing/2014/main" val="2334464829"/>
                  </a:ext>
                </a:extLst>
              </a:tr>
              <a:tr h="1032719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</a:rPr>
                        <a:t>aansturen</a:t>
                      </a:r>
                      <a:endParaRPr lang="nl-N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 dirty="0">
                          <a:effectLst/>
                        </a:rPr>
                        <a:t>Taken delegeren</a:t>
                      </a:r>
                      <a:endParaRPr lang="nl-NL" sz="9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 dirty="0">
                          <a:effectLst/>
                        </a:rPr>
                        <a:t>Anderen bevoegdheden en verantwoordelijkheden geven</a:t>
                      </a:r>
                      <a:endParaRPr lang="nl-NL" sz="9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 dirty="0">
                          <a:effectLst/>
                        </a:rPr>
                        <a:t>Instructies en aanwijzingen geven</a:t>
                      </a:r>
                      <a:endParaRPr lang="nl-NL" sz="9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 dirty="0">
                          <a:effectLst/>
                        </a:rPr>
                        <a:t>Functioneren van mensen controleren</a:t>
                      </a:r>
                      <a:endParaRPr lang="nl-NL" sz="9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 dirty="0">
                          <a:effectLst/>
                        </a:rPr>
                        <a:t>richting geven</a:t>
                      </a:r>
                      <a:endParaRPr lang="nl-N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extLst>
                  <a:ext uri="{0D108BD9-81ED-4DB2-BD59-A6C34878D82A}">
                    <a16:rowId xmlns:a16="http://schemas.microsoft.com/office/drawing/2014/main" val="3348761661"/>
                  </a:ext>
                </a:extLst>
              </a:tr>
              <a:tr h="516359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begeleiden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Adviseren</a:t>
                      </a:r>
                      <a:endParaRPr lang="nl-NL" sz="9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Coachen</a:t>
                      </a:r>
                      <a:endParaRPr lang="nl-NL" sz="9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Anderen ontwikkelen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extLst>
                  <a:ext uri="{0D108BD9-81ED-4DB2-BD59-A6C34878D82A}">
                    <a16:rowId xmlns:a16="http://schemas.microsoft.com/office/drawing/2014/main" val="94500310"/>
                  </a:ext>
                </a:extLst>
              </a:tr>
              <a:tr h="516359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presenteren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Duidelijk uitleggen en toelichten</a:t>
                      </a:r>
                      <a:endParaRPr lang="nl-NL" sz="9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Kernachtig communiceren</a:t>
                      </a:r>
                      <a:endParaRPr lang="nl-NL" sz="9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Op de toehoorders/ toeschouwers inspelen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extLst>
                  <a:ext uri="{0D108BD9-81ED-4DB2-BD59-A6C34878D82A}">
                    <a16:rowId xmlns:a16="http://schemas.microsoft.com/office/drawing/2014/main" val="3757409795"/>
                  </a:ext>
                </a:extLst>
              </a:tr>
              <a:tr h="172119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Kwaliteit leveren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Kwaliteit- en productie niveaus bewaken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extLst>
                  <a:ext uri="{0D108BD9-81ED-4DB2-BD59-A6C34878D82A}">
                    <a16:rowId xmlns:a16="http://schemas.microsoft.com/office/drawing/2014/main" val="4259816638"/>
                  </a:ext>
                </a:extLst>
              </a:tr>
              <a:tr h="516359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Op de behoefte en verwachtingen van de klant richten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Behoefte en verwachtingen achterhalen</a:t>
                      </a:r>
                      <a:endParaRPr lang="nl-NL" sz="9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Aansluiten bij behoeften en verwachtingen</a:t>
                      </a:r>
                      <a:endParaRPr lang="nl-NL" sz="9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Klant-tevredenheid in de gaten houden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</a:rPr>
                        <a:t> </a:t>
                      </a:r>
                      <a:endParaRPr lang="nl-N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extLst>
                  <a:ext uri="{0D108BD9-81ED-4DB2-BD59-A6C34878D82A}">
                    <a16:rowId xmlns:a16="http://schemas.microsoft.com/office/drawing/2014/main" val="203257803"/>
                  </a:ext>
                </a:extLst>
              </a:tr>
              <a:tr h="34424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Instructies en procedures opvolgen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Werken conform voorgeschreven procedures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</a:rPr>
                        <a:t> </a:t>
                      </a:r>
                      <a:endParaRPr lang="nl-N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extLst>
                  <a:ext uri="{0D108BD9-81ED-4DB2-BD59-A6C34878D82A}">
                    <a16:rowId xmlns:a16="http://schemas.microsoft.com/office/drawing/2014/main" val="162263723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28863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716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Bedrijf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innoveren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286000" y="1588019"/>
            <a:ext cx="6177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3"/>
              </a:rPr>
              <a:t>https://</a:t>
            </a:r>
            <a:r>
              <a:rPr lang="nl-NL" dirty="0" smtClean="0">
                <a:hlinkClick r:id="rId3"/>
              </a:rPr>
              <a:t>www.youtube.com/watch?v=uNTVwkH1KKI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460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oeneWelle_basis_powerpoint" id="{D03FB467-A1D0-4300-BBE8-0A124230A772}" vid="{E71E72C1-E154-464B-BAF9-E4AD3A855E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46ADCC2F05644B7D02251D0B05DD8" ma:contentTypeVersion="0" ma:contentTypeDescription="Een nieuw document maken." ma:contentTypeScope="" ma:versionID="48545e5bcbcfc831ec57747446726b7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a6cb616ae9e357dc57dbe7ea9ea085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F0FFB7-4E32-4EFA-A556-ECEA8316DC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CA6386E-AE15-41A3-890A-93585505B32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195E094-9BF4-4978-A1EE-BD38981FCA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GroeneWelle dynamisch netwerk 2 juni</Template>
  <TotalTime>679</TotalTime>
  <Words>394</Words>
  <Application>Microsoft Office PowerPoint</Application>
  <PresentationFormat>Diavoorstelling (4:3)</PresentationFormat>
  <Paragraphs>149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Arial</vt:lpstr>
      <vt:lpstr>Calibri</vt:lpstr>
      <vt:lpstr>Symbol</vt:lpstr>
      <vt:lpstr>Tahoma</vt:lpstr>
      <vt:lpstr>Times New Roman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Piet Segers</cp:lastModifiedBy>
  <cp:revision>127</cp:revision>
  <dcterms:created xsi:type="dcterms:W3CDTF">2016-05-29T10:04:13Z</dcterms:created>
  <dcterms:modified xsi:type="dcterms:W3CDTF">2018-02-08T08:55:22Z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0x01010020C46ADCC2F05644B7D02251D0B05DD8</vt:lpwstr>
  </property>
  <property fmtid="{D5CDD505-2E9C-101B-9397-08002B2CF9AE}" pid="3" name="IsMyDocuments">
    <vt:bool>true</vt:bool>
  </property>
</Properties>
</file>